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4" r:id="rId9"/>
    <p:sldId id="263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5" d="100"/>
          <a:sy n="95" d="100"/>
        </p:scale>
        <p:origin x="-17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0A98AF03-7270-45C2-A683-C5E353EF01A5}" type="datetime4">
              <a:rPr lang="en-US" smtClean="0"/>
              <a:pPr/>
              <a:t>May 1, 2015</a:t>
            </a:fld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B5AFD-D735-4504-A039-ADEBB6448D55}" type="datetime4">
              <a:rPr lang="en-US" smtClean="0"/>
              <a:pPr/>
              <a:t>May 1,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C8118-FB93-4E87-B380-0175F2FE2167}" type="datetime4">
              <a:rPr lang="en-US" smtClean="0"/>
              <a:pPr/>
              <a:t>May 1,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3482-8E69-40F7-BCAD-5662A6CADB27}" type="datetime4">
              <a:rPr lang="en-US" smtClean="0"/>
              <a:pPr/>
              <a:t>May 1,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7EAE1-CAAC-4AEF-919E-158692B1E55E}" type="datetime4">
              <a:rPr lang="en-US" smtClean="0"/>
              <a:pPr/>
              <a:t>May 1,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5A706-D8F2-4D1A-855A-CADC92600C26}" type="datetime4">
              <a:rPr lang="en-US" smtClean="0"/>
              <a:pPr/>
              <a:t>May 1,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4F123-1704-49AC-9D15-C4B1462B8014}" type="datetime4">
              <a:rPr lang="en-US" smtClean="0"/>
              <a:pPr/>
              <a:t>May 1, 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27EC2-47FB-48A1-8644-C8A81DDAA119}" type="datetime4">
              <a:rPr lang="en-US" smtClean="0"/>
              <a:pPr/>
              <a:t>May 1, 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EC3ED-7435-49F9-84C8-03CCA2F8DEDB}" type="datetime4">
              <a:rPr lang="en-US" smtClean="0"/>
              <a:pPr/>
              <a:t>May 1, 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49BF1-FCD3-4395-8FF6-0047AF66228E}" type="datetime4">
              <a:rPr lang="en-US" smtClean="0"/>
              <a:pPr/>
              <a:t>May 1, 2015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61222-2C8B-4501-BE87-6797EC025925}" type="datetime4">
              <a:rPr lang="en-US" smtClean="0"/>
              <a:pPr/>
              <a:t>May 1,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16C01193-8287-4834-A286-6B880643E934}" type="datetime4">
              <a:rPr lang="en-US" smtClean="0"/>
              <a:pPr/>
              <a:t>May 1,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youtube.com/watch?v=Lhl5h5JZi-U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youtube.com/watch?v=Mt4N9GSBoMI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Learning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How learning occurs through reinforcement and conditioning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95458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Positive Punishment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/>
              <a:t>Here is a great example of </a:t>
            </a:r>
            <a:r>
              <a:rPr lang="en-US" i="1" dirty="0" smtClean="0"/>
              <a:t>Positive Punishment in </a:t>
            </a:r>
            <a:r>
              <a:rPr lang="en-US" i="1" dirty="0"/>
              <a:t>Operant Conditioning from the show “The Big Bang Theory”:</a:t>
            </a:r>
          </a:p>
          <a:p>
            <a:pPr marL="68580" indent="0">
              <a:buNone/>
            </a:pPr>
            <a:r>
              <a:rPr lang="en-US" dirty="0">
                <a:hlinkClick r:id="rId2"/>
              </a:rPr>
              <a:t>https://</a:t>
            </a:r>
            <a:r>
              <a:rPr lang="en-US" dirty="0" err="1">
                <a:hlinkClick r:id="rId2"/>
              </a:rPr>
              <a:t>www.youtube.com</a:t>
            </a:r>
            <a:r>
              <a:rPr lang="en-US" dirty="0">
                <a:hlinkClick r:id="rId2"/>
              </a:rPr>
              <a:t>/</a:t>
            </a:r>
            <a:r>
              <a:rPr lang="en-US" dirty="0" err="1">
                <a:hlinkClick r:id="rId2"/>
              </a:rPr>
              <a:t>watch?v</a:t>
            </a:r>
            <a:r>
              <a:rPr lang="en-US" dirty="0">
                <a:hlinkClick r:id="rId2"/>
              </a:rPr>
              <a:t>=LhI5h5JZi-U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20179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psychology, we try to understand how learning occurs through observing changes in behavior.</a:t>
            </a:r>
          </a:p>
          <a:p>
            <a:endParaRPr lang="en-US" dirty="0"/>
          </a:p>
          <a:p>
            <a:r>
              <a:rPr lang="en-US" dirty="0" smtClean="0"/>
              <a:t>It is important to recognize that not all changes in behavior is considered evidence of learning, but that behavioral changes </a:t>
            </a:r>
            <a:r>
              <a:rPr lang="en-US" i="1" dirty="0" smtClean="0"/>
              <a:t>might</a:t>
            </a:r>
            <a:r>
              <a:rPr lang="en-US" dirty="0" smtClean="0"/>
              <a:t> be evidence of learning.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4227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Terms to Know By the End of the 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>
            <a:normAutofit fontScale="85000" lnSpcReduction="10000"/>
          </a:bodyPr>
          <a:lstStyle/>
          <a:p>
            <a:pPr marL="68580" indent="0">
              <a:buNone/>
            </a:pPr>
            <a:r>
              <a:rPr lang="en-US" dirty="0" smtClean="0"/>
              <a:t>Classical Conditioning</a:t>
            </a:r>
          </a:p>
          <a:p>
            <a:pPr marL="68580" indent="0">
              <a:buNone/>
            </a:pPr>
            <a:endParaRPr lang="en-US" dirty="0" smtClean="0"/>
          </a:p>
          <a:p>
            <a:pPr marL="68580" indent="0">
              <a:buNone/>
            </a:pPr>
            <a:endParaRPr lang="en-US" dirty="0"/>
          </a:p>
          <a:p>
            <a:pPr marL="68580" indent="0">
              <a:buNone/>
            </a:pPr>
            <a:endParaRPr lang="en-US" dirty="0" smtClean="0"/>
          </a:p>
          <a:p>
            <a:pPr marL="68580" indent="0">
              <a:buNone/>
            </a:pPr>
            <a:endParaRPr lang="en-US" dirty="0"/>
          </a:p>
          <a:p>
            <a:pPr marL="68580" indent="0">
              <a:buNone/>
            </a:pPr>
            <a:endParaRPr lang="en-US" dirty="0" smtClean="0"/>
          </a:p>
          <a:p>
            <a:pPr marL="68580" indent="0">
              <a:buNone/>
            </a:pPr>
            <a:endParaRPr lang="en-US" dirty="0"/>
          </a:p>
          <a:p>
            <a:pPr marL="68580" indent="0">
              <a:buNone/>
            </a:pPr>
            <a:endParaRPr lang="en-US" dirty="0" smtClean="0"/>
          </a:p>
          <a:p>
            <a:pPr marL="68580" indent="0">
              <a:buNone/>
            </a:pPr>
            <a:r>
              <a:rPr lang="en-US" dirty="0" smtClean="0"/>
              <a:t>Operant Conditioning</a:t>
            </a:r>
            <a:endParaRPr lang="en-US" dirty="0"/>
          </a:p>
          <a:p>
            <a:pPr marL="68580" indent="0">
              <a:buNone/>
            </a:pPr>
            <a:endParaRPr lang="en-US" dirty="0" smtClean="0"/>
          </a:p>
          <a:p>
            <a:pPr marL="68580" indent="0">
              <a:buNone/>
            </a:pPr>
            <a:r>
              <a:rPr lang="en-US" dirty="0" smtClean="0"/>
              <a:t>Unconditioned Stimulus</a:t>
            </a:r>
            <a:endParaRPr lang="en-US" dirty="0"/>
          </a:p>
          <a:p>
            <a:pPr marL="68580" indent="0">
              <a:buNone/>
            </a:pPr>
            <a:r>
              <a:rPr lang="en-US" dirty="0" smtClean="0"/>
              <a:t>Unconditioned Response</a:t>
            </a:r>
          </a:p>
          <a:p>
            <a:pPr marL="68580" indent="0">
              <a:buNone/>
            </a:pPr>
            <a:r>
              <a:rPr lang="en-US" dirty="0" smtClean="0"/>
              <a:t>Conditioned Stimulus</a:t>
            </a:r>
          </a:p>
          <a:p>
            <a:pPr marL="68580" indent="0">
              <a:buNone/>
            </a:pPr>
            <a:r>
              <a:rPr lang="en-US" dirty="0" smtClean="0"/>
              <a:t>Conditioned Response</a:t>
            </a:r>
            <a:endParaRPr lang="en-US" dirty="0"/>
          </a:p>
          <a:p>
            <a:pPr marL="68580" indent="0">
              <a:buNone/>
            </a:pPr>
            <a:endParaRPr lang="en-US" dirty="0" smtClean="0"/>
          </a:p>
          <a:p>
            <a:pPr marL="68580" indent="0">
              <a:buNone/>
            </a:pPr>
            <a:endParaRPr lang="en-US" dirty="0"/>
          </a:p>
          <a:p>
            <a:pPr marL="68580" indent="0">
              <a:buNone/>
            </a:pPr>
            <a:r>
              <a:rPr lang="en-US" dirty="0" smtClean="0"/>
              <a:t>Positive Reinforcement</a:t>
            </a:r>
          </a:p>
          <a:p>
            <a:pPr marL="68580" indent="0">
              <a:buNone/>
            </a:pPr>
            <a:r>
              <a:rPr lang="en-US" dirty="0" smtClean="0"/>
              <a:t>Negative Reinforcement</a:t>
            </a:r>
          </a:p>
          <a:p>
            <a:pPr marL="68580" indent="0">
              <a:buNone/>
            </a:pPr>
            <a:r>
              <a:rPr lang="en-US" dirty="0" smtClean="0"/>
              <a:t>Positive Punishment</a:t>
            </a:r>
          </a:p>
          <a:p>
            <a:pPr marL="68580" indent="0">
              <a:buNone/>
            </a:pPr>
            <a:r>
              <a:rPr lang="en-US" dirty="0" smtClean="0"/>
              <a:t>Negative Punishment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02310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Classical Conditioning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r>
              <a:rPr lang="en-US" dirty="0"/>
              <a:t>Unconditioned </a:t>
            </a:r>
            <a:r>
              <a:rPr lang="en-US" dirty="0" smtClean="0"/>
              <a:t>Stimulus – The original stimulus that elicits a response.</a:t>
            </a:r>
          </a:p>
          <a:p>
            <a:pPr marL="68580" indent="0">
              <a:buNone/>
            </a:pPr>
            <a:r>
              <a:rPr lang="en-US" dirty="0" smtClean="0"/>
              <a:t>(i.e. food)</a:t>
            </a:r>
          </a:p>
          <a:p>
            <a:pPr marL="68580" indent="0">
              <a:buNone/>
            </a:pPr>
            <a:endParaRPr lang="en-US" dirty="0"/>
          </a:p>
          <a:p>
            <a:pPr marL="68580" indent="0">
              <a:buNone/>
            </a:pPr>
            <a:r>
              <a:rPr lang="en-US" dirty="0"/>
              <a:t>Unconditioned </a:t>
            </a:r>
            <a:r>
              <a:rPr lang="en-US" dirty="0" smtClean="0"/>
              <a:t>Response – a natural, reflexive response.</a:t>
            </a:r>
          </a:p>
          <a:p>
            <a:pPr marL="68580" indent="0">
              <a:buNone/>
            </a:pPr>
            <a:r>
              <a:rPr lang="en-US" dirty="0" smtClean="0"/>
              <a:t>(i.e. salivation)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35940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Classical Conditioning cont’d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Conditioned Stimulus- A neutral stimulus, that, when repeatedly paired with an unconditioned stimulus,  elicits a conditioned response.</a:t>
            </a:r>
          </a:p>
          <a:p>
            <a:pPr lvl="1"/>
            <a:r>
              <a:rPr lang="en-US" dirty="0" smtClean="0"/>
              <a:t>(i.e. the tuning fork)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Conditioned Response- The response that occurs after learning the conditioned stimulus will be paired with the unconditioned stimulus.</a:t>
            </a:r>
          </a:p>
          <a:p>
            <a:r>
              <a:rPr lang="en-US" dirty="0" smtClean="0"/>
              <a:t>(i.e.  Salvation at the sound of the tuning fork)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88050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Operant Conditioning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Defined by the learning based on the association of consequences with one’s behaviors.</a:t>
            </a:r>
          </a:p>
          <a:p>
            <a:endParaRPr lang="en-US" dirty="0" smtClean="0"/>
          </a:p>
          <a:p>
            <a:r>
              <a:rPr lang="en-US" dirty="0" smtClean="0"/>
              <a:t>This conditioning is learned through a multitude of ways: Positive Reinforcement, Negative Reinforcement, Positive Punishment, Negative Punishment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8200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Operant Conditioning 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Positive Reinforcement – The addition of something pleasant following the desired behavior</a:t>
            </a:r>
          </a:p>
          <a:p>
            <a:endParaRPr lang="en-US" dirty="0"/>
          </a:p>
          <a:p>
            <a:r>
              <a:rPr lang="en-US" dirty="0" smtClean="0"/>
              <a:t>Negative Reinforcement- The removal of something </a:t>
            </a:r>
            <a:r>
              <a:rPr lang="en-US" i="1" dirty="0" smtClean="0"/>
              <a:t>unpleasant </a:t>
            </a:r>
            <a:r>
              <a:rPr lang="en-US" dirty="0" smtClean="0"/>
              <a:t>following the desired behavior.</a:t>
            </a:r>
            <a:endParaRPr lang="en-US" dirty="0"/>
          </a:p>
          <a:p>
            <a:pPr lvl="1"/>
            <a:r>
              <a:rPr lang="en-US" dirty="0" smtClean="0"/>
              <a:t>(i.e. fire alarm is sounded, students exit the building, loud noise stops penetrating their ears)</a:t>
            </a:r>
          </a:p>
        </p:txBody>
      </p:sp>
    </p:spTree>
    <p:extLst>
      <p:ext uri="{BB962C8B-B14F-4D97-AF65-F5344CB8AC3E}">
        <p14:creationId xmlns:p14="http://schemas.microsoft.com/office/powerpoint/2010/main" val="16616711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Positive Reinforcement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/>
              <a:t>Here is a great example of </a:t>
            </a:r>
            <a:r>
              <a:rPr lang="en-US" i="1" dirty="0" smtClean="0"/>
              <a:t>Positive Reinforcement in Operant Conditioning from the show “The Big Bang Theory”:</a:t>
            </a:r>
          </a:p>
          <a:p>
            <a:endParaRPr lang="en-US" i="1" dirty="0"/>
          </a:p>
          <a:p>
            <a:pPr marL="68580" indent="0">
              <a:buNone/>
            </a:pPr>
            <a:r>
              <a:rPr lang="en-US" i="1" dirty="0">
                <a:hlinkClick r:id="rId2"/>
              </a:rPr>
              <a:t>https://</a:t>
            </a:r>
            <a:r>
              <a:rPr lang="en-US" i="1" dirty="0" err="1">
                <a:hlinkClick r:id="rId2"/>
              </a:rPr>
              <a:t>www.youtube.com</a:t>
            </a:r>
            <a:r>
              <a:rPr lang="en-US" i="1" dirty="0">
                <a:hlinkClick r:id="rId2"/>
              </a:rPr>
              <a:t>/</a:t>
            </a:r>
            <a:r>
              <a:rPr lang="en-US" i="1" dirty="0" err="1">
                <a:hlinkClick r:id="rId2"/>
              </a:rPr>
              <a:t>watch?v</a:t>
            </a:r>
            <a:r>
              <a:rPr lang="en-US" i="1" dirty="0">
                <a:hlinkClick r:id="rId2"/>
              </a:rPr>
              <a:t>=Mt4N9GSBoMI</a:t>
            </a:r>
            <a:endParaRPr lang="en-US" i="1" dirty="0" smtClean="0"/>
          </a:p>
          <a:p>
            <a:pPr lvl="1"/>
            <a:endParaRPr lang="en-US" i="1" dirty="0"/>
          </a:p>
          <a:p>
            <a:endParaRPr lang="en-US" dirty="0" smtClean="0"/>
          </a:p>
          <a:p>
            <a:pPr marL="6858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90787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Operant Conditioning 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Positive Punishment – The addition of something unpleasant following an undesired behavior</a:t>
            </a:r>
          </a:p>
          <a:p>
            <a:pPr lvl="1"/>
            <a:r>
              <a:rPr lang="en-US" dirty="0" smtClean="0"/>
              <a:t>(i.e. detention)</a:t>
            </a:r>
          </a:p>
          <a:p>
            <a:endParaRPr lang="en-US" dirty="0"/>
          </a:p>
          <a:p>
            <a:r>
              <a:rPr lang="en-US" dirty="0" smtClean="0"/>
              <a:t>Negative Punishment – The removal of something pleasant following an undesired behavior.</a:t>
            </a:r>
          </a:p>
          <a:p>
            <a:pPr lvl="1"/>
            <a:r>
              <a:rPr lang="en-US" dirty="0" smtClean="0"/>
              <a:t>(i.e. Being grounded for bad grades.  Removal of freedom to choose what to do with one’s own leisure)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52642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Austin.thmx</Template>
  <TotalTime>3106</TotalTime>
  <Words>387</Words>
  <Application>Microsoft Macintosh PowerPoint</Application>
  <PresentationFormat>On-screen Show (4:3)</PresentationFormat>
  <Paragraphs>62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Austin</vt:lpstr>
      <vt:lpstr>Learning</vt:lpstr>
      <vt:lpstr>Overview</vt:lpstr>
      <vt:lpstr>Terms to Know By the End of the Day</vt:lpstr>
      <vt:lpstr>Classical Conditioning</vt:lpstr>
      <vt:lpstr>Classical Conditioning cont’d</vt:lpstr>
      <vt:lpstr>Operant Conditioning</vt:lpstr>
      <vt:lpstr>Operant Conditioning Terms</vt:lpstr>
      <vt:lpstr>Positive Reinforcement</vt:lpstr>
      <vt:lpstr>Operant Conditioning Terms</vt:lpstr>
      <vt:lpstr>Positive Punishment</vt:lpstr>
    </vt:vector>
  </TitlesOfParts>
  <Company>RSU14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</dc:title>
  <dc:creator>Tyler Brown</dc:creator>
  <cp:lastModifiedBy>Jeff Merrill</cp:lastModifiedBy>
  <cp:revision>16</cp:revision>
  <dcterms:created xsi:type="dcterms:W3CDTF">2014-11-12T09:57:20Z</dcterms:created>
  <dcterms:modified xsi:type="dcterms:W3CDTF">2015-05-01T13:52:24Z</dcterms:modified>
</cp:coreProperties>
</file>